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1" autoAdjust="0"/>
    <p:restoredTop sz="94660"/>
  </p:normalViewPr>
  <p:slideViewPr>
    <p:cSldViewPr snapToGrid="0">
      <p:cViewPr varScale="1">
        <p:scale>
          <a:sx n="79" d="100"/>
          <a:sy n="79" d="100"/>
        </p:scale>
        <p:origin x="84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745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1045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4790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923749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66329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7860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18368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87766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26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6857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9430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5057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652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7678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4271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814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2881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9034D5D-9C2E-4751-8236-46BB705A32CD}" type="datetimeFigureOut">
              <a:rPr lang="it-IT" smtClean="0"/>
              <a:t>28/11/2024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99313-7B7D-42D2-BFFF-B9F84360EFA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25999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BF2500-CDFB-9BCC-3666-C604036508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064" y="1447800"/>
            <a:ext cx="8825658" cy="3329581"/>
          </a:xfrm>
        </p:spPr>
        <p:txBody>
          <a:bodyPr/>
          <a:lstStyle/>
          <a:p>
            <a:r>
              <a:rPr lang="it-IT" sz="9600" dirty="0">
                <a:solidFill>
                  <a:schemeClr val="tx1"/>
                </a:solidFill>
              </a:rPr>
              <a:t>PEEK A BOOK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79092B6-E9FE-3FEC-C6F8-31C557C535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3273" y="4681128"/>
            <a:ext cx="8825658" cy="861420"/>
          </a:xfrm>
        </p:spPr>
        <p:txBody>
          <a:bodyPr/>
          <a:lstStyle/>
          <a:p>
            <a:r>
              <a:rPr lang="it-IT" dirty="0"/>
              <a:t>Iacomino Domenico, De Luca Ciro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AE727FB-CFCF-B9CB-C3C0-AB5DE8F67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6D9F4E29-29F1-D9A0-F84E-B42972660FFB}"/>
              </a:ext>
            </a:extLst>
          </p:cNvPr>
          <p:cNvGrpSpPr/>
          <p:nvPr/>
        </p:nvGrpSpPr>
        <p:grpSpPr>
          <a:xfrm>
            <a:off x="1279144" y="256482"/>
            <a:ext cx="8716321" cy="868363"/>
            <a:chOff x="1279144" y="256482"/>
            <a:chExt cx="8716321" cy="868363"/>
          </a:xfrm>
        </p:grpSpPr>
        <p:sp>
          <p:nvSpPr>
            <p:cNvPr id="5" name="Rectangle 3">
              <a:extLst>
                <a:ext uri="{FF2B5EF4-FFF2-40B4-BE49-F238E27FC236}">
                  <a16:creationId xmlns:a16="http://schemas.microsoft.com/office/drawing/2014/main" id="{17CB311C-908D-624F-4D23-3B11D77427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6535" y="265443"/>
              <a:ext cx="7798930" cy="8309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3060700" algn="ctr"/>
                  <a:tab pos="6119813" algn="r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3060700" algn="ctr"/>
                  <a:tab pos="6119813" algn="r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3060700" algn="ctr"/>
                  <a:tab pos="6119813" algn="r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3060700" algn="ctr"/>
                  <a:tab pos="6119813" algn="r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3060700" algn="ctr"/>
                  <a:tab pos="6119813" algn="r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3060700" algn="ctr"/>
                  <a:tab pos="6119813" algn="r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3060700" algn="ctr"/>
                  <a:tab pos="6119813" algn="r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3060700" algn="ctr"/>
                  <a:tab pos="6119813" algn="r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3060700" algn="ctr"/>
                  <a:tab pos="6119813" algn="r"/>
                </a:tabLs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pos="3060700" algn="ctr"/>
                  <a:tab pos="6119813" algn="r"/>
                </a:tabLst>
              </a:pPr>
              <a:r>
                <a:rPr kumimoji="0" lang="it-IT" altLang="it-IT" sz="2400" b="0" i="0" u="none" strike="noStrike" cap="none" normalizeH="0" baseline="0" dirty="0">
                  <a:ln>
                    <a:noFill/>
                  </a:ln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rPr>
                <a:t>Laurea Triennale in Informatica-Università di Salerno</a:t>
              </a:r>
              <a:endParaRPr kumimoji="0" lang="it-IT" altLang="it-IT" sz="2400" b="0" i="0" u="none" strike="noStrike" cap="none" normalizeH="0" baseline="0" dirty="0">
                <a:ln>
                  <a:noFill/>
                </a:ln>
                <a:effectLst/>
                <a:latin typeface="+mj-lt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>
                  <a:tab pos="3060700" algn="ctr"/>
                  <a:tab pos="6119813" algn="r"/>
                </a:tabLst>
              </a:pPr>
              <a:r>
                <a:rPr kumimoji="0" lang="it-IT" altLang="it-IT" sz="2400" b="0" i="0" u="none" strike="noStrike" cap="none" normalizeH="0" baseline="0" dirty="0">
                  <a:ln>
                    <a:noFill/>
                  </a:ln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rPr>
                <a:t>Corso di </a:t>
              </a:r>
              <a:r>
                <a:rPr kumimoji="0" lang="it-IT" altLang="it-IT" sz="2400" b="0" i="1" u="none" strike="noStrike" cap="none" normalizeH="0" baseline="0" dirty="0">
                  <a:ln>
                    <a:noFill/>
                  </a:ln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rPr>
                <a:t>Ingegneria del Software</a:t>
              </a:r>
              <a:endParaRPr kumimoji="0" lang="it-IT" altLang="it-IT" sz="2400" b="0" i="0" u="none" strike="noStrike" cap="none" normalizeH="0" baseline="0" dirty="0">
                <a:ln>
                  <a:noFill/>
                </a:ln>
                <a:effectLst/>
                <a:latin typeface="+mj-lt"/>
              </a:endParaRPr>
            </a:p>
          </p:txBody>
        </p:sp>
        <p:pic>
          <p:nvPicPr>
            <p:cNvPr id="6" name="Immagine 1" descr="Immagine che contiene cerchio, logo, Carattere, Elementi grafici&#10;&#10;Descrizione generata automaticamente">
              <a:extLst>
                <a:ext uri="{FF2B5EF4-FFF2-40B4-BE49-F238E27FC236}">
                  <a16:creationId xmlns:a16="http://schemas.microsoft.com/office/drawing/2014/main" id="{442B315F-1085-3390-3296-5E8F73F83E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488" b="96098" l="3415" r="98537">
                          <a14:foregroundMark x1="20488" y1="14146" x2="20488" y2="14146"/>
                          <a14:foregroundMark x1="19024" y1="16098" x2="9268" y2="63415"/>
                          <a14:foregroundMark x1="14634" y1="17561" x2="6829" y2="40976"/>
                          <a14:foregroundMark x1="21951" y1="17561" x2="79512" y2="24390"/>
                          <a14:foregroundMark x1="79512" y1="24390" x2="25366" y2="35122"/>
                          <a14:foregroundMark x1="25366" y1="35122" x2="19512" y2="52195"/>
                          <a14:foregroundMark x1="25854" y1="13171" x2="25854" y2="13171"/>
                          <a14:foregroundMark x1="27317" y1="10244" x2="27317" y2="10244"/>
                          <a14:foregroundMark x1="31707" y1="9268" x2="31707" y2="9268"/>
                          <a14:foregroundMark x1="31707" y1="9268" x2="31707" y2="9268"/>
                          <a14:foregroundMark x1="32195" y1="8780" x2="32683" y2="8780"/>
                          <a14:foregroundMark x1="32195" y1="7805" x2="32195" y2="7805"/>
                          <a14:foregroundMark x1="30732" y1="7317" x2="30732" y2="7317"/>
                          <a14:foregroundMark x1="30244" y1="7317" x2="30244" y2="7317"/>
                          <a14:foregroundMark x1="50244" y1="6341" x2="50244" y2="6341"/>
                          <a14:foregroundMark x1="50244" y1="6341" x2="50244" y2="6341"/>
                          <a14:foregroundMark x1="44878" y1="488" x2="44878" y2="488"/>
                          <a14:foregroundMark x1="47317" y1="3902" x2="47317" y2="3902"/>
                          <a14:foregroundMark x1="42927" y1="4878" x2="42927" y2="4878"/>
                          <a14:foregroundMark x1="60000" y1="6829" x2="60000" y2="6829"/>
                          <a14:foregroundMark x1="60488" y1="6829" x2="60488" y2="6829"/>
                          <a14:foregroundMark x1="59512" y1="3415" x2="59512" y2="3415"/>
                          <a14:foregroundMark x1="65854" y1="7317" x2="79024" y2="14146"/>
                          <a14:foregroundMark x1="82439" y1="17561" x2="87317" y2="26341"/>
                          <a14:foregroundMark x1="87317" y1="20000" x2="91707" y2="33171"/>
                          <a14:foregroundMark x1="92683" y1="35610" x2="96585" y2="41463"/>
                          <a14:foregroundMark x1="38049" y1="89756" x2="3902" y2="47317"/>
                          <a14:foregroundMark x1="14146" y1="77561" x2="14146" y2="77561"/>
                          <a14:foregroundMark x1="10732" y1="70732" x2="10732" y2="70732"/>
                          <a14:foregroundMark x1="7805" y1="71707" x2="7805" y2="71707"/>
                          <a14:foregroundMark x1="18537" y1="80488" x2="18537" y2="80488"/>
                          <a14:foregroundMark x1="24878" y1="85854" x2="24878" y2="85854"/>
                          <a14:foregroundMark x1="33171" y1="89756" x2="33171" y2="89756"/>
                          <a14:foregroundMark x1="34634" y1="94146" x2="34634" y2="94146"/>
                          <a14:foregroundMark x1="36098" y1="96098" x2="36098" y2="96098"/>
                          <a14:foregroundMark x1="98537" y1="50244" x2="98537" y2="50244"/>
                          <a14:backgroundMark x1="8780" y1="12195" x2="8780" y2="121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79144" y="256482"/>
              <a:ext cx="868363" cy="8683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" name="Immagine 8" descr="Immagine che contiene clipart, disegno, cartone animato, illustrazione&#10;&#10;Descrizione generata automaticamente">
            <a:extLst>
              <a:ext uri="{FF2B5EF4-FFF2-40B4-BE49-F238E27FC236}">
                <a16:creationId xmlns:a16="http://schemas.microsoft.com/office/drawing/2014/main" id="{5A821E18-6E18-8446-01EA-D6009D8303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0558" y="2644379"/>
            <a:ext cx="2898169" cy="289816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54139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307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81" name="Picture 308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83" name="Oval 308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87" name="Picture 308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089" name="Rectangle 308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616D228-A765-90FA-9A15-8D1DE81D4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SCREENSHOT DEL SISTEMA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-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HOMEPAGE</a:t>
            </a:r>
          </a:p>
        </p:txBody>
      </p:sp>
      <p:sp>
        <p:nvSpPr>
          <p:cNvPr id="3093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5" name="Freeform: Shape 3094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130C2EB-A0F2-2A00-262A-58E2C1EAB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1007" y="1248167"/>
            <a:ext cx="7186786" cy="492294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2109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38AD1A-9EB5-165F-5079-736E2ED65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3078">
            <a:extLst>
              <a:ext uri="{FF2B5EF4-FFF2-40B4-BE49-F238E27FC236}">
                <a16:creationId xmlns:a16="http://schemas.microsoft.com/office/drawing/2014/main" id="{55C9334C-5172-320F-383A-722575A7C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81" name="Picture 3080">
            <a:extLst>
              <a:ext uri="{FF2B5EF4-FFF2-40B4-BE49-F238E27FC236}">
                <a16:creationId xmlns:a16="http://schemas.microsoft.com/office/drawing/2014/main" id="{5176F6F1-E938-EFA1-37C5-62A501C38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83" name="Oval 3082">
            <a:extLst>
              <a:ext uri="{FF2B5EF4-FFF2-40B4-BE49-F238E27FC236}">
                <a16:creationId xmlns:a16="http://schemas.microsoft.com/office/drawing/2014/main" id="{8C7F4051-1447-C2EF-7628-F21CB3840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8576A0F7-D731-9CE7-C675-755051DAFA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87" name="Picture 3086">
            <a:extLst>
              <a:ext uri="{FF2B5EF4-FFF2-40B4-BE49-F238E27FC236}">
                <a16:creationId xmlns:a16="http://schemas.microsoft.com/office/drawing/2014/main" id="{7559CECA-5533-69FF-193D-2442D6D7A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089" name="Rectangle 3088">
            <a:extLst>
              <a:ext uri="{FF2B5EF4-FFF2-40B4-BE49-F238E27FC236}">
                <a16:creationId xmlns:a16="http://schemas.microsoft.com/office/drawing/2014/main" id="{30AB35F9-BAB5-AB1D-BCF6-65AC3943B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70EEC8C8-DEC8-C90C-CF4F-365B46DFD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1B42AC7-68E4-EE3E-F179-CBC4EBB2D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5843" y="1325880"/>
            <a:ext cx="4105150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SCREENSHOT DEL SISTEMA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-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REGISTRAZIONE</a:t>
            </a:r>
          </a:p>
        </p:txBody>
      </p:sp>
      <p:sp>
        <p:nvSpPr>
          <p:cNvPr id="3093" name="Freeform 36">
            <a:extLst>
              <a:ext uri="{FF2B5EF4-FFF2-40B4-BE49-F238E27FC236}">
                <a16:creationId xmlns:a16="http://schemas.microsoft.com/office/drawing/2014/main" id="{9013240A-2328-81C8-849F-1677891EC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5" name="Freeform: Shape 3094">
            <a:extLst>
              <a:ext uri="{FF2B5EF4-FFF2-40B4-BE49-F238E27FC236}">
                <a16:creationId xmlns:a16="http://schemas.microsoft.com/office/drawing/2014/main" id="{CB2122CF-613C-4D0F-C7C0-70D28AAD9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51ABE535-7F74-EBB2-1D63-6F6BAD97C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09556A9-3A62-886D-28D5-8C69FE4FA7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007" y="1257898"/>
            <a:ext cx="7186786" cy="490348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35802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B24FE5-1295-3A4E-0647-FEB49EDE8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3078">
            <a:extLst>
              <a:ext uri="{FF2B5EF4-FFF2-40B4-BE49-F238E27FC236}">
                <a16:creationId xmlns:a16="http://schemas.microsoft.com/office/drawing/2014/main" id="{E414657E-3308-9B79-088C-B9D043C89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81" name="Picture 3080">
            <a:extLst>
              <a:ext uri="{FF2B5EF4-FFF2-40B4-BE49-F238E27FC236}">
                <a16:creationId xmlns:a16="http://schemas.microsoft.com/office/drawing/2014/main" id="{45D23EFE-97FE-E9D8-13D6-13D2347FA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83" name="Oval 3082">
            <a:extLst>
              <a:ext uri="{FF2B5EF4-FFF2-40B4-BE49-F238E27FC236}">
                <a16:creationId xmlns:a16="http://schemas.microsoft.com/office/drawing/2014/main" id="{25186757-B522-7D69-DD72-F7BBC288A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46402F4B-88D3-5DE3-D06D-2C9246985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87" name="Picture 3086">
            <a:extLst>
              <a:ext uri="{FF2B5EF4-FFF2-40B4-BE49-F238E27FC236}">
                <a16:creationId xmlns:a16="http://schemas.microsoft.com/office/drawing/2014/main" id="{B8B81FA7-35E8-39CB-4CC5-215691CDB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089" name="Rectangle 3088">
            <a:extLst>
              <a:ext uri="{FF2B5EF4-FFF2-40B4-BE49-F238E27FC236}">
                <a16:creationId xmlns:a16="http://schemas.microsoft.com/office/drawing/2014/main" id="{B0B5FFC4-1CB9-5FBE-415C-11E8C54DE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A2E4F696-D68E-7BD0-7D86-6CC4B6A87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BC072E4-4A25-EB0E-FD9F-0E5AC9744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SCREENSHOT DEL SISTEMA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-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LOGIN</a:t>
            </a:r>
          </a:p>
        </p:txBody>
      </p:sp>
      <p:sp>
        <p:nvSpPr>
          <p:cNvPr id="3093" name="Freeform 36">
            <a:extLst>
              <a:ext uri="{FF2B5EF4-FFF2-40B4-BE49-F238E27FC236}">
                <a16:creationId xmlns:a16="http://schemas.microsoft.com/office/drawing/2014/main" id="{7DB801CF-CD50-706A-FAD0-0CCC1465A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5" name="Freeform: Shape 3094">
            <a:extLst>
              <a:ext uri="{FF2B5EF4-FFF2-40B4-BE49-F238E27FC236}">
                <a16:creationId xmlns:a16="http://schemas.microsoft.com/office/drawing/2014/main" id="{5E0E0C67-FA2A-5A9D-C417-E1E72671CF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48BB8693-B9A7-321F-4223-1BECBDAD5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1A69815-3015-9F53-8A9E-E7FE0CDA7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007" y="1984063"/>
            <a:ext cx="7186786" cy="345115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4249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F12CF5-1156-F2B5-5ABC-ABB453632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3078">
            <a:extLst>
              <a:ext uri="{FF2B5EF4-FFF2-40B4-BE49-F238E27FC236}">
                <a16:creationId xmlns:a16="http://schemas.microsoft.com/office/drawing/2014/main" id="{0D8CA8C8-7D18-1001-DED4-EBAC57A08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81" name="Picture 3080">
            <a:extLst>
              <a:ext uri="{FF2B5EF4-FFF2-40B4-BE49-F238E27FC236}">
                <a16:creationId xmlns:a16="http://schemas.microsoft.com/office/drawing/2014/main" id="{BC8E8F06-3691-C27C-78D0-1932DA7F8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83" name="Oval 3082">
            <a:extLst>
              <a:ext uri="{FF2B5EF4-FFF2-40B4-BE49-F238E27FC236}">
                <a16:creationId xmlns:a16="http://schemas.microsoft.com/office/drawing/2014/main" id="{51352DD4-D95C-B329-25BE-56DDA4499F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2F7754B9-CBBA-8005-CD2A-93A9E8BF2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87" name="Picture 3086">
            <a:extLst>
              <a:ext uri="{FF2B5EF4-FFF2-40B4-BE49-F238E27FC236}">
                <a16:creationId xmlns:a16="http://schemas.microsoft.com/office/drawing/2014/main" id="{3AB84F0F-BAEF-9319-D81B-BAF2DC4D4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089" name="Rectangle 3088">
            <a:extLst>
              <a:ext uri="{FF2B5EF4-FFF2-40B4-BE49-F238E27FC236}">
                <a16:creationId xmlns:a16="http://schemas.microsoft.com/office/drawing/2014/main" id="{3BA8AB3A-CA3B-DCBC-6AF1-3F06B74D3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EF1CBAA8-B4EB-8943-6926-891451FCA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0E15882-68A5-EEA8-3A7B-10D8771F3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4789" y="1895746"/>
            <a:ext cx="3352375" cy="306650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SCREENSHOT DEL SISTEMA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-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AREA RISERVATA ADMIN</a:t>
            </a:r>
          </a:p>
        </p:txBody>
      </p:sp>
      <p:sp>
        <p:nvSpPr>
          <p:cNvPr id="3093" name="Freeform 36">
            <a:extLst>
              <a:ext uri="{FF2B5EF4-FFF2-40B4-BE49-F238E27FC236}">
                <a16:creationId xmlns:a16="http://schemas.microsoft.com/office/drawing/2014/main" id="{BEACE51F-7EA2-87C9-E5DE-C6C99E45F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5" name="Freeform: Shape 3094">
            <a:extLst>
              <a:ext uri="{FF2B5EF4-FFF2-40B4-BE49-F238E27FC236}">
                <a16:creationId xmlns:a16="http://schemas.microsoft.com/office/drawing/2014/main" id="{76C6E0DC-B75A-2773-2130-F58C5B4D2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A6402B0D-981B-EFB0-19E7-DF19B1365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0947A47-BD9F-D00F-BC96-E37E965FA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57775" y="1984063"/>
            <a:ext cx="6593249" cy="345115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85038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4834DB-B091-A249-31A4-158157B785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3078">
            <a:extLst>
              <a:ext uri="{FF2B5EF4-FFF2-40B4-BE49-F238E27FC236}">
                <a16:creationId xmlns:a16="http://schemas.microsoft.com/office/drawing/2014/main" id="{0636934E-72D4-9420-1256-AEDB923EC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81" name="Picture 3080">
            <a:extLst>
              <a:ext uri="{FF2B5EF4-FFF2-40B4-BE49-F238E27FC236}">
                <a16:creationId xmlns:a16="http://schemas.microsoft.com/office/drawing/2014/main" id="{925BE5CB-F1D6-84B4-5389-34CF83653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83" name="Oval 3082">
            <a:extLst>
              <a:ext uri="{FF2B5EF4-FFF2-40B4-BE49-F238E27FC236}">
                <a16:creationId xmlns:a16="http://schemas.microsoft.com/office/drawing/2014/main" id="{FE3C3D9E-0FA8-5CE9-76C5-6A3E9C679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1C07FDB7-EF98-D896-0A46-6BB37B76B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87" name="Picture 3086">
            <a:extLst>
              <a:ext uri="{FF2B5EF4-FFF2-40B4-BE49-F238E27FC236}">
                <a16:creationId xmlns:a16="http://schemas.microsoft.com/office/drawing/2014/main" id="{6C013A5E-D7E4-6158-FC75-708BF171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089" name="Rectangle 3088">
            <a:extLst>
              <a:ext uri="{FF2B5EF4-FFF2-40B4-BE49-F238E27FC236}">
                <a16:creationId xmlns:a16="http://schemas.microsoft.com/office/drawing/2014/main" id="{CE2B96E0-52BB-3495-5373-8CBC1BFE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56300324-D04E-EFE9-8616-24778598B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9D97645-40A8-2CB6-2E12-4610026A0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4789" y="2431440"/>
            <a:ext cx="3352375" cy="28194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SCREENSHOT DEL SISTEMA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-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AREA RISERVATA UTENTE GENERICO</a:t>
            </a:r>
          </a:p>
        </p:txBody>
      </p:sp>
      <p:sp>
        <p:nvSpPr>
          <p:cNvPr id="3093" name="Freeform 36">
            <a:extLst>
              <a:ext uri="{FF2B5EF4-FFF2-40B4-BE49-F238E27FC236}">
                <a16:creationId xmlns:a16="http://schemas.microsoft.com/office/drawing/2014/main" id="{3B17502A-ABDF-CB09-5310-A13741B95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5" name="Freeform: Shape 3094">
            <a:extLst>
              <a:ext uri="{FF2B5EF4-FFF2-40B4-BE49-F238E27FC236}">
                <a16:creationId xmlns:a16="http://schemas.microsoft.com/office/drawing/2014/main" id="{6B16D707-4211-FE10-95DF-CEC650524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34DD24A5-DC7F-6E88-A0CF-6C5B3DD70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09A5609-649C-3A04-1E5E-BECDCDDAF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0259" y="1984063"/>
            <a:ext cx="6428281" cy="345115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662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A27653-74CC-A939-2381-0831BD8B4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3078">
            <a:extLst>
              <a:ext uri="{FF2B5EF4-FFF2-40B4-BE49-F238E27FC236}">
                <a16:creationId xmlns:a16="http://schemas.microsoft.com/office/drawing/2014/main" id="{C5E8280B-8608-145E-E392-4853807DF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81" name="Picture 3080">
            <a:extLst>
              <a:ext uri="{FF2B5EF4-FFF2-40B4-BE49-F238E27FC236}">
                <a16:creationId xmlns:a16="http://schemas.microsoft.com/office/drawing/2014/main" id="{A35682BA-382A-AEAA-AC1F-BB33074C0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83" name="Oval 3082">
            <a:extLst>
              <a:ext uri="{FF2B5EF4-FFF2-40B4-BE49-F238E27FC236}">
                <a16:creationId xmlns:a16="http://schemas.microsoft.com/office/drawing/2014/main" id="{30BD5F2D-1968-3F26-8DF9-128E7217F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231B0242-0419-DF5E-0A18-04EBC7A65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87" name="Picture 3086">
            <a:extLst>
              <a:ext uri="{FF2B5EF4-FFF2-40B4-BE49-F238E27FC236}">
                <a16:creationId xmlns:a16="http://schemas.microsoft.com/office/drawing/2014/main" id="{3A34DF5F-558C-8336-B86A-326C0489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089" name="Rectangle 3088">
            <a:extLst>
              <a:ext uri="{FF2B5EF4-FFF2-40B4-BE49-F238E27FC236}">
                <a16:creationId xmlns:a16="http://schemas.microsoft.com/office/drawing/2014/main" id="{BA44F5CE-F4B7-FD06-6F40-B26D86411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9FCF3018-5FD1-8733-351D-630A97A7C8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4DFCC9B-208E-8048-FC5E-788994DFE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4789" y="1895746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SCREENSHOT DEL SISTEMA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-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CARRELLO</a:t>
            </a:r>
          </a:p>
        </p:txBody>
      </p:sp>
      <p:sp>
        <p:nvSpPr>
          <p:cNvPr id="3093" name="Freeform 36">
            <a:extLst>
              <a:ext uri="{FF2B5EF4-FFF2-40B4-BE49-F238E27FC236}">
                <a16:creationId xmlns:a16="http://schemas.microsoft.com/office/drawing/2014/main" id="{6A763B02-4A5D-13EA-957B-8A397801D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5" name="Freeform: Shape 3094">
            <a:extLst>
              <a:ext uri="{FF2B5EF4-FFF2-40B4-BE49-F238E27FC236}">
                <a16:creationId xmlns:a16="http://schemas.microsoft.com/office/drawing/2014/main" id="{F3484BA4-5557-98CE-A60E-A734A6DE2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72DB0CA3-D0B7-BD35-4996-471E41FF52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22D46AD-B079-665A-3B39-6D0188843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57775" y="2030422"/>
            <a:ext cx="6593249" cy="335843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5718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512895-B0BC-50F9-2AF7-B45789279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3078">
            <a:extLst>
              <a:ext uri="{FF2B5EF4-FFF2-40B4-BE49-F238E27FC236}">
                <a16:creationId xmlns:a16="http://schemas.microsoft.com/office/drawing/2014/main" id="{8D4A1836-E435-446C-3ED1-8FBA8AFE3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81" name="Picture 3080">
            <a:extLst>
              <a:ext uri="{FF2B5EF4-FFF2-40B4-BE49-F238E27FC236}">
                <a16:creationId xmlns:a16="http://schemas.microsoft.com/office/drawing/2014/main" id="{734132B2-F9F9-0F25-980D-7F42DBA435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83" name="Oval 3082">
            <a:extLst>
              <a:ext uri="{FF2B5EF4-FFF2-40B4-BE49-F238E27FC236}">
                <a16:creationId xmlns:a16="http://schemas.microsoft.com/office/drawing/2014/main" id="{6C011FC3-E98D-8F4F-225E-0B6CF55E0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F98F31D2-BD5D-459C-8AA8-C6B1E9DB2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87" name="Picture 3086">
            <a:extLst>
              <a:ext uri="{FF2B5EF4-FFF2-40B4-BE49-F238E27FC236}">
                <a16:creationId xmlns:a16="http://schemas.microsoft.com/office/drawing/2014/main" id="{7575E0CF-DB5A-D2F9-A5EF-9EAC708EAF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089" name="Rectangle 3088">
            <a:extLst>
              <a:ext uri="{FF2B5EF4-FFF2-40B4-BE49-F238E27FC236}">
                <a16:creationId xmlns:a16="http://schemas.microsoft.com/office/drawing/2014/main" id="{D3C6BE4F-2D51-D52E-F4FC-D345B7BE1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B3129CCC-31C3-91C9-AC10-B41D395827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FA1923D-A5CE-B58C-7BA1-A14C1593F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4789" y="1895746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SCREENSHOT DEL SISTEMA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-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CARRELLO</a:t>
            </a:r>
          </a:p>
        </p:txBody>
      </p:sp>
      <p:sp>
        <p:nvSpPr>
          <p:cNvPr id="3093" name="Freeform 36">
            <a:extLst>
              <a:ext uri="{FF2B5EF4-FFF2-40B4-BE49-F238E27FC236}">
                <a16:creationId xmlns:a16="http://schemas.microsoft.com/office/drawing/2014/main" id="{DE2EB85B-2C65-3DA6-13C5-80EF0124C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5" name="Freeform: Shape 3094">
            <a:extLst>
              <a:ext uri="{FF2B5EF4-FFF2-40B4-BE49-F238E27FC236}">
                <a16:creationId xmlns:a16="http://schemas.microsoft.com/office/drawing/2014/main" id="{4FE2CEFC-5C22-BFBC-BA36-440BEDBE5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0D95DB87-F6DF-9F19-5C9D-01CCF1341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19172C3-CB1C-F2FE-5376-CE19AE669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57775" y="2030422"/>
            <a:ext cx="6593249" cy="335843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06157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87FFA1-EC74-D8AB-9543-332356C49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3078">
            <a:extLst>
              <a:ext uri="{FF2B5EF4-FFF2-40B4-BE49-F238E27FC236}">
                <a16:creationId xmlns:a16="http://schemas.microsoft.com/office/drawing/2014/main" id="{316054DD-DFBA-134F-2892-0174A4F75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81" name="Picture 3080">
            <a:extLst>
              <a:ext uri="{FF2B5EF4-FFF2-40B4-BE49-F238E27FC236}">
                <a16:creationId xmlns:a16="http://schemas.microsoft.com/office/drawing/2014/main" id="{C5A05FE5-B553-D7A9-EE80-335DA3240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83" name="Oval 3082">
            <a:extLst>
              <a:ext uri="{FF2B5EF4-FFF2-40B4-BE49-F238E27FC236}">
                <a16:creationId xmlns:a16="http://schemas.microsoft.com/office/drawing/2014/main" id="{40E387B3-1190-FD1F-1A8A-35A2185A2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34033605-D37E-A973-71B1-9C375FADF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87" name="Picture 3086">
            <a:extLst>
              <a:ext uri="{FF2B5EF4-FFF2-40B4-BE49-F238E27FC236}">
                <a16:creationId xmlns:a16="http://schemas.microsoft.com/office/drawing/2014/main" id="{7BB05159-82E0-C73E-10E1-208E5618C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089" name="Rectangle 3088">
            <a:extLst>
              <a:ext uri="{FF2B5EF4-FFF2-40B4-BE49-F238E27FC236}">
                <a16:creationId xmlns:a16="http://schemas.microsoft.com/office/drawing/2014/main" id="{A9D47F81-FA58-AEF1-9167-2D585454E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6AF4CF12-3ACA-0717-ED2E-6A4E7FC9D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BCD7006-9D0C-F2AC-F6EF-66893A1CE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4789" y="1895746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SCREENSHOT DEL SISTEMA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-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dirty="0">
                <a:solidFill>
                  <a:srgbClr val="EBEBEB"/>
                </a:solidFill>
              </a:rPr>
              <a:t>RISULTATI RICERCA</a:t>
            </a:r>
            <a:endParaRPr lang="en-US" sz="38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093" name="Freeform 36">
            <a:extLst>
              <a:ext uri="{FF2B5EF4-FFF2-40B4-BE49-F238E27FC236}">
                <a16:creationId xmlns:a16="http://schemas.microsoft.com/office/drawing/2014/main" id="{35205170-1354-DDCB-521E-E7F7D2AB9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5" name="Freeform: Shape 3094">
            <a:extLst>
              <a:ext uri="{FF2B5EF4-FFF2-40B4-BE49-F238E27FC236}">
                <a16:creationId xmlns:a16="http://schemas.microsoft.com/office/drawing/2014/main" id="{3D156BDF-9ECF-D6E2-5709-B9036754A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CEFD177E-8B22-24B3-283A-2AC52CD5B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3129429-703A-B0C2-BBFA-E8CE48F5B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2418" y="1446630"/>
            <a:ext cx="6608334" cy="452602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80585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A4A839-1262-F563-A453-FB1DF60AB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3078">
            <a:extLst>
              <a:ext uri="{FF2B5EF4-FFF2-40B4-BE49-F238E27FC236}">
                <a16:creationId xmlns:a16="http://schemas.microsoft.com/office/drawing/2014/main" id="{769F754D-9DF2-EB41-A95C-F42246833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81" name="Picture 3080">
            <a:extLst>
              <a:ext uri="{FF2B5EF4-FFF2-40B4-BE49-F238E27FC236}">
                <a16:creationId xmlns:a16="http://schemas.microsoft.com/office/drawing/2014/main" id="{ADC2A03A-2FC3-0162-19D2-49E2C9DAA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83" name="Oval 3082">
            <a:extLst>
              <a:ext uri="{FF2B5EF4-FFF2-40B4-BE49-F238E27FC236}">
                <a16:creationId xmlns:a16="http://schemas.microsoft.com/office/drawing/2014/main" id="{D75D7699-CB9E-68A7-E885-2FFF969E1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A442AAD2-32AD-2022-4DD8-B68B99AACE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87" name="Picture 3086">
            <a:extLst>
              <a:ext uri="{FF2B5EF4-FFF2-40B4-BE49-F238E27FC236}">
                <a16:creationId xmlns:a16="http://schemas.microsoft.com/office/drawing/2014/main" id="{769D63F0-F74E-DED1-5F60-E663AB952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089" name="Rectangle 3088">
            <a:extLst>
              <a:ext uri="{FF2B5EF4-FFF2-40B4-BE49-F238E27FC236}">
                <a16:creationId xmlns:a16="http://schemas.microsoft.com/office/drawing/2014/main" id="{BB1DEBD2-3874-A92C-C821-06030521C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5CB1DDB9-0EAB-5D8E-C10D-B23770829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3353E2C-4F8C-9AAE-8C4B-DF483E5E0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4789" y="1895746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SCREENSHOT DEL SISTEMA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-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dirty="0">
                <a:solidFill>
                  <a:srgbClr val="EBEBEB"/>
                </a:solidFill>
              </a:rPr>
              <a:t>CHECKOUT</a:t>
            </a:r>
            <a:endParaRPr lang="en-US" sz="38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093" name="Freeform 36">
            <a:extLst>
              <a:ext uri="{FF2B5EF4-FFF2-40B4-BE49-F238E27FC236}">
                <a16:creationId xmlns:a16="http://schemas.microsoft.com/office/drawing/2014/main" id="{CAD7E553-6BA6-4BBB-E564-4A15201E2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5" name="Freeform: Shape 3094">
            <a:extLst>
              <a:ext uri="{FF2B5EF4-FFF2-40B4-BE49-F238E27FC236}">
                <a16:creationId xmlns:a16="http://schemas.microsoft.com/office/drawing/2014/main" id="{3904F05C-667B-89EE-EE66-5A596559E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6678F5BA-A370-3B93-3DBE-F02752421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D592F3A-05F2-214F-8691-23193D78B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2418" y="1522351"/>
            <a:ext cx="6608334" cy="437457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69745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04CF8F-B640-5071-06BA-045AF31A8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52718"/>
            <a:ext cx="12192000" cy="1400530"/>
          </a:xfrm>
        </p:spPr>
        <p:txBody>
          <a:bodyPr/>
          <a:lstStyle/>
          <a:p>
            <a:pPr algn="ctr"/>
            <a:r>
              <a:rPr lang="it-IT" dirty="0"/>
              <a:t>INTRODUZIONE AL PROGETTO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4EB2C2D-6D3D-5E10-194F-953725D76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059" y="1829570"/>
            <a:ext cx="10701881" cy="4195481"/>
          </a:xfrm>
        </p:spPr>
        <p:txBody>
          <a:bodyPr>
            <a:normAutofit/>
          </a:bodyPr>
          <a:lstStyle/>
          <a:p>
            <a:r>
              <a:rPr lang="it-IT" sz="2400" b="1" dirty="0"/>
              <a:t>OBIETTIVO: </a:t>
            </a:r>
            <a:r>
              <a:rPr lang="it-IT" sz="2400" dirty="0"/>
              <a:t>Creare un’applicazione web per la vendita di libri in Italia</a:t>
            </a:r>
          </a:p>
          <a:p>
            <a:endParaRPr lang="it-IT" sz="2400" b="1" dirty="0"/>
          </a:p>
          <a:p>
            <a:r>
              <a:rPr lang="it-IT" sz="2400" b="1" dirty="0"/>
              <a:t>PUNTI CHIAVE: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Usabilità semplice e intuitiva.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Vasta gamma di libri con prezzi competitivi.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Tempi di spedizione rapidi.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it-IT" sz="2000" dirty="0"/>
          </a:p>
          <a:p>
            <a:pPr marL="400050"/>
            <a:r>
              <a:rPr lang="it-IT" sz="2400" b="1" dirty="0"/>
              <a:t>TARGET: </a:t>
            </a:r>
            <a:r>
              <a:rPr lang="it-IT" sz="2400" dirty="0"/>
              <a:t>Lettori italiani.</a:t>
            </a:r>
            <a:endParaRPr lang="it-IT" sz="2400" b="1" dirty="0"/>
          </a:p>
        </p:txBody>
      </p:sp>
    </p:spTree>
    <p:extLst>
      <p:ext uri="{BB962C8B-B14F-4D97-AF65-F5344CB8AC3E}">
        <p14:creationId xmlns:p14="http://schemas.microsoft.com/office/powerpoint/2010/main" val="3985824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AC039A-D817-68F2-8A40-8179ACDFD7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DF4C8B-F63D-0C66-A461-BD4437D9A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52718"/>
            <a:ext cx="12192000" cy="1400530"/>
          </a:xfrm>
        </p:spPr>
        <p:txBody>
          <a:bodyPr/>
          <a:lstStyle/>
          <a:p>
            <a:pPr algn="ctr"/>
            <a:r>
              <a:rPr lang="it-IT" dirty="0"/>
              <a:t>PROBLEM STATEMENT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46B4311-5F6F-CCF3-A225-D8313543A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059" y="1829570"/>
            <a:ext cx="10701881" cy="4195481"/>
          </a:xfrm>
        </p:spPr>
        <p:txBody>
          <a:bodyPr>
            <a:normAutofit/>
          </a:bodyPr>
          <a:lstStyle/>
          <a:p>
            <a:r>
              <a:rPr lang="it-IT" sz="2400" b="1" dirty="0"/>
              <a:t>PROBLEMA: </a:t>
            </a:r>
            <a:r>
              <a:rPr lang="it-IT" sz="2400" dirty="0"/>
              <a:t>Mancanza di piattaforme semplici per l’acquisto di libri con focus sull’esperienza utente.</a:t>
            </a:r>
          </a:p>
          <a:p>
            <a:endParaRPr lang="it-IT" sz="2400" b="1" dirty="0"/>
          </a:p>
          <a:p>
            <a:r>
              <a:rPr lang="it-IT" sz="2400" b="1" dirty="0"/>
              <a:t>SOLUZIONE PROPOSTA: </a:t>
            </a:r>
            <a:r>
              <a:rPr lang="it-IT" sz="2400" dirty="0"/>
              <a:t>Offrire un </a:t>
            </a:r>
            <a:r>
              <a:rPr lang="it-IT" sz="2400" dirty="0" err="1"/>
              <a:t>ecommerce</a:t>
            </a:r>
            <a:r>
              <a:rPr lang="it-IT" sz="2400" dirty="0"/>
              <a:t> con un’interfaccia minimal e user-friendly.</a:t>
            </a:r>
            <a:endParaRPr lang="it-IT" sz="2000" dirty="0"/>
          </a:p>
          <a:p>
            <a:pPr lvl="1">
              <a:buFont typeface="Wingdings" panose="05000000000000000000" pitchFamily="2" charset="2"/>
              <a:buChar char="§"/>
            </a:pPr>
            <a:endParaRPr lang="it-IT" sz="2000" dirty="0"/>
          </a:p>
          <a:p>
            <a:pPr marL="400050"/>
            <a:r>
              <a:rPr lang="it-IT" sz="2400" b="1" dirty="0"/>
              <a:t>COMPETITOR ANALIZZATI: </a:t>
            </a:r>
            <a:r>
              <a:rPr lang="it-IT" sz="2400" dirty="0"/>
              <a:t>Siti come LaFeltrinelli.</a:t>
            </a:r>
            <a:endParaRPr lang="it-IT" sz="2400" b="1" dirty="0"/>
          </a:p>
        </p:txBody>
      </p:sp>
    </p:spTree>
    <p:extLst>
      <p:ext uri="{BB962C8B-B14F-4D97-AF65-F5344CB8AC3E}">
        <p14:creationId xmlns:p14="http://schemas.microsoft.com/office/powerpoint/2010/main" val="3134467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264F5F17-AF74-AF21-75F2-E713DF48D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52718"/>
            <a:ext cx="12192000" cy="1400530"/>
          </a:xfrm>
        </p:spPr>
        <p:txBody>
          <a:bodyPr/>
          <a:lstStyle/>
          <a:p>
            <a:pPr algn="ctr"/>
            <a:r>
              <a:rPr lang="it-IT" dirty="0"/>
              <a:t>REQUISITI FUNZIONALI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FCAB932A-8DA7-B850-7402-7013087F9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059" y="1420238"/>
            <a:ext cx="10701881" cy="4604813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it-IT" sz="2400" b="1" dirty="0"/>
              <a:t>Sono stati analizzati vari scenari e casi d’uso al fine di stabilire i seguenti requisiti funzionali:</a:t>
            </a:r>
          </a:p>
          <a:p>
            <a:pPr marL="0" indent="0" algn="just">
              <a:buNone/>
            </a:pPr>
            <a:endParaRPr lang="it-IT" sz="2400" b="1" dirty="0"/>
          </a:p>
          <a:p>
            <a:r>
              <a:rPr lang="it-IT" sz="2400" b="1" dirty="0"/>
              <a:t>LATO UTENTE: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Navigazione senza registrazione.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Registrazione e gestione profilo utente.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Ricerca, visualizzazione, aggiunta al carrello e acquisto dei prodotti.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it-IT" sz="2000" dirty="0"/>
          </a:p>
          <a:p>
            <a:r>
              <a:rPr lang="it-IT" sz="2400" b="1" dirty="0"/>
              <a:t>LATO AMMINISTRATORE: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Gestione prodotti e relative disponibilità.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Elezione nuovi amministratori.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Gestione utenti registrati.</a:t>
            </a:r>
          </a:p>
          <a:p>
            <a:pPr marL="457200" lvl="1" indent="0">
              <a:buNone/>
            </a:pP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044751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90B9E-1A65-FC9A-260D-030393030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0A578FC0-2C72-C7B9-2441-1BE27FA9A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52718"/>
            <a:ext cx="12192000" cy="1400530"/>
          </a:xfrm>
        </p:spPr>
        <p:txBody>
          <a:bodyPr/>
          <a:lstStyle/>
          <a:p>
            <a:pPr algn="ctr"/>
            <a:r>
              <a:rPr lang="it-IT" dirty="0"/>
              <a:t>REQUISITI NON FUNZIONALI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1521CE02-7999-AFE7-23E2-7023501E0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059" y="1668379"/>
            <a:ext cx="10701881" cy="4860757"/>
          </a:xfrm>
        </p:spPr>
        <p:txBody>
          <a:bodyPr>
            <a:normAutofit/>
          </a:bodyPr>
          <a:lstStyle/>
          <a:p>
            <a:r>
              <a:rPr lang="it-IT" sz="2400" b="1" dirty="0"/>
              <a:t>USABILITÀ: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Interfaccia intuitiva e responsiva.</a:t>
            </a:r>
          </a:p>
          <a:p>
            <a:r>
              <a:rPr lang="it-IT" sz="2400" b="1" dirty="0"/>
              <a:t>Sicurezza: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Utilizzo di password criptate.</a:t>
            </a:r>
          </a:p>
          <a:p>
            <a:r>
              <a:rPr lang="it-IT" sz="2400" b="1" dirty="0"/>
              <a:t>Tecnologie: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Java, HTML5, JSP, MySQL.</a:t>
            </a:r>
            <a:endParaRPr lang="it-IT" sz="2400" b="1" dirty="0"/>
          </a:p>
          <a:p>
            <a:r>
              <a:rPr lang="it-IT" sz="2400" b="1" dirty="0"/>
              <a:t>Manutenibilità</a:t>
            </a:r>
            <a:r>
              <a:rPr lang="it-IT" sz="2000" b="1" dirty="0"/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Codice modulare e ben documentato.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sz="2000" dirty="0"/>
              <a:t>Uso di sistemi di </a:t>
            </a:r>
            <a:r>
              <a:rPr lang="it-IT" sz="2000" dirty="0" err="1"/>
              <a:t>versionamento</a:t>
            </a:r>
            <a:r>
              <a:rPr lang="it-IT" sz="2000" dirty="0"/>
              <a:t> (es. </a:t>
            </a:r>
            <a:r>
              <a:rPr lang="it-IT" sz="2000" dirty="0" err="1"/>
              <a:t>Github</a:t>
            </a:r>
            <a:r>
              <a:rPr lang="it-IT" sz="2000" dirty="0"/>
              <a:t>) per gestire aggiornamenti e modifiche.</a:t>
            </a:r>
          </a:p>
          <a:p>
            <a:pPr marL="457200" lvl="1" indent="0">
              <a:buNone/>
            </a:pP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4185222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EFD62-80DC-2572-6250-58C862389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23820259-6572-6676-783F-E3DB8FCFD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12088"/>
            <a:ext cx="12192000" cy="1400530"/>
          </a:xfrm>
        </p:spPr>
        <p:txBody>
          <a:bodyPr/>
          <a:lstStyle/>
          <a:p>
            <a:pPr algn="ctr"/>
            <a:r>
              <a:rPr lang="it-IT" dirty="0"/>
              <a:t>ARCHITETTURA DEL SISTEMA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8C509B-8D51-190D-1A1F-E4DFB0BBB1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7937" y="1105641"/>
            <a:ext cx="11376126" cy="56169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fontAlgn="base">
              <a:lnSpc>
                <a:spcPct val="100000"/>
              </a:lnSpc>
              <a:buNone/>
              <a:tabLst/>
            </a:pPr>
            <a:r>
              <a:rPr lang="it-IT" altLang="it-IT" sz="2400" b="1" dirty="0"/>
              <a:t>La Web Application è stata sviluppata seguendo il modello MVC.</a:t>
            </a:r>
          </a:p>
          <a:p>
            <a:pPr algn="just" fontAlgn="base"/>
            <a:r>
              <a:rPr lang="it-IT" altLang="it-IT" sz="2400" b="1" dirty="0"/>
              <a:t>Model:</a:t>
            </a:r>
          </a:p>
          <a:p>
            <a:pPr marL="457200" marR="0" lvl="1" indent="0" algn="just" fontAlgn="base">
              <a:lnSpc>
                <a:spcPct val="100000"/>
              </a:lnSpc>
              <a:buFontTx/>
              <a:buChar char="•"/>
              <a:tabLst/>
            </a:pPr>
            <a:r>
              <a:rPr lang="it-IT" altLang="it-IT" sz="2400" dirty="0"/>
              <a:t>Gestisce la logica dei dati e le interazioni con il database.</a:t>
            </a:r>
          </a:p>
          <a:p>
            <a:pPr marL="457200" marR="0" lvl="1" indent="0" algn="just" fontAlgn="base">
              <a:lnSpc>
                <a:spcPct val="100000"/>
              </a:lnSpc>
              <a:buFontTx/>
              <a:buChar char="•"/>
              <a:tabLst/>
            </a:pPr>
            <a:r>
              <a:rPr lang="it-IT" altLang="it-IT" sz="2400" dirty="0"/>
              <a:t>Responsabile di recuperare, elaborare e archiviare le informazioni.</a:t>
            </a:r>
          </a:p>
          <a:p>
            <a:pPr marL="457200" marR="0" lvl="1" indent="0" algn="just" fontAlgn="base">
              <a:lnSpc>
                <a:spcPct val="100000"/>
              </a:lnSpc>
              <a:buFontTx/>
              <a:buChar char="•"/>
              <a:tabLst/>
            </a:pPr>
            <a:r>
              <a:rPr lang="it-IT" altLang="it-IT" sz="2400" dirty="0"/>
              <a:t>Implementato tramite MySQL e logica di accesso ai dati.</a:t>
            </a:r>
          </a:p>
          <a:p>
            <a:pPr algn="just" fontAlgn="base"/>
            <a:r>
              <a:rPr lang="it-IT" altLang="it-IT" sz="2400" b="1" dirty="0" err="1"/>
              <a:t>View</a:t>
            </a:r>
            <a:r>
              <a:rPr lang="it-IT" altLang="it-IT" sz="2400" b="1" dirty="0"/>
              <a:t>:</a:t>
            </a:r>
          </a:p>
          <a:p>
            <a:pPr marL="457200" marR="0" lvl="1" indent="0" algn="just" fontAlgn="base">
              <a:lnSpc>
                <a:spcPct val="100000"/>
              </a:lnSpc>
              <a:buFontTx/>
              <a:buChar char="•"/>
              <a:tabLst/>
            </a:pPr>
            <a:r>
              <a:rPr lang="it-IT" altLang="it-IT" sz="2400" dirty="0"/>
              <a:t>Presenta i dati all'utente attraverso un'interfaccia grafica intuitiva.</a:t>
            </a:r>
          </a:p>
          <a:p>
            <a:pPr marL="457200" marR="0" lvl="1" indent="0" algn="just" fontAlgn="base">
              <a:lnSpc>
                <a:spcPct val="100000"/>
              </a:lnSpc>
              <a:buFontTx/>
              <a:buChar char="•"/>
              <a:tabLst/>
            </a:pPr>
            <a:r>
              <a:rPr lang="it-IT" altLang="it-IT" sz="2400" dirty="0"/>
              <a:t>Utilizza tecnologie come HTML5, JSP e CSS per il </a:t>
            </a:r>
            <a:r>
              <a:rPr lang="it-IT" altLang="it-IT" sz="2400" dirty="0" err="1"/>
              <a:t>frontend</a:t>
            </a:r>
            <a:r>
              <a:rPr lang="it-IT" altLang="it-IT" sz="2400" dirty="0"/>
              <a:t>.</a:t>
            </a:r>
          </a:p>
          <a:p>
            <a:pPr algn="just" fontAlgn="base"/>
            <a:r>
              <a:rPr lang="it-IT" altLang="it-IT" sz="2400" b="1" dirty="0"/>
              <a:t>Controller:</a:t>
            </a:r>
          </a:p>
          <a:p>
            <a:pPr marL="457200" marR="0" lvl="1" indent="0" algn="just" fontAlgn="base">
              <a:lnSpc>
                <a:spcPct val="100000"/>
              </a:lnSpc>
              <a:buFontTx/>
              <a:buChar char="•"/>
              <a:tabLst/>
            </a:pPr>
            <a:r>
              <a:rPr lang="it-IT" altLang="it-IT" sz="2400" dirty="0"/>
              <a:t>Gestisce le richieste degli utenti e invoca le operazioni necessarie sul Model.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756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0E8B41-5C5F-922B-D986-63F7B7A93A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A198F006-8CC5-F3FF-F886-DCBB7C1B1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12088"/>
            <a:ext cx="12192000" cy="1400530"/>
          </a:xfrm>
        </p:spPr>
        <p:txBody>
          <a:bodyPr/>
          <a:lstStyle/>
          <a:p>
            <a:pPr algn="ctr"/>
            <a:r>
              <a:rPr lang="it-IT" dirty="0"/>
              <a:t>ARCHITETTURA DEL SISTEMA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9F11D0-97A9-86CC-F7AE-D13D359EA4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7937" y="1028990"/>
            <a:ext cx="11376126" cy="56169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it-IT" b="1" dirty="0"/>
              <a:t>Benefici del modello MVC:</a:t>
            </a:r>
          </a:p>
          <a:p>
            <a:pPr marL="0" indent="0">
              <a:buNone/>
            </a:pPr>
            <a:endParaRPr lang="it-IT" b="1" dirty="0"/>
          </a:p>
          <a:p>
            <a:r>
              <a:rPr lang="it-IT" b="1" dirty="0"/>
              <a:t>Riutilizzabilità del codice: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Componenti del Model, </a:t>
            </a:r>
            <a:r>
              <a:rPr lang="it-IT" dirty="0" err="1"/>
              <a:t>View</a:t>
            </a:r>
            <a:r>
              <a:rPr lang="it-IT" dirty="0"/>
              <a:t> e Controller possono essere riutilizzati in diversi contesti o progetti, riducendo il lavoro futuro.</a:t>
            </a:r>
          </a:p>
          <a:p>
            <a:r>
              <a:rPr lang="it-IT" b="1" dirty="0"/>
              <a:t>Facilità di testing: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La separazione dei componenti facilita il testing individuale di ciascun modulo, migliorando l'affidabilità. </a:t>
            </a:r>
          </a:p>
          <a:p>
            <a:pPr marL="400050"/>
            <a:r>
              <a:rPr lang="it-IT" b="1" dirty="0"/>
              <a:t>Adattabilità: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Il modello è facilmente estendibile per aggiungere nuove funzionalità senza modificare la struttura esistente.</a:t>
            </a:r>
          </a:p>
          <a:p>
            <a:r>
              <a:rPr lang="it-IT" b="1" dirty="0"/>
              <a:t>Chiarezza e modularità:</a:t>
            </a:r>
            <a:endParaRPr lang="it-IT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dirty="0"/>
              <a:t>Migliore organizzazione del progetto grazie alla separazione delle responsabilità, rendendo il codice più leggibile e gestibile.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727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0F0BCD-02A0-65BC-903A-D25F305A2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780A1750-BEBF-7CA9-87C0-C465A0B2D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12088"/>
            <a:ext cx="12192000" cy="1400530"/>
          </a:xfrm>
        </p:spPr>
        <p:txBody>
          <a:bodyPr/>
          <a:lstStyle/>
          <a:p>
            <a:pPr algn="ctr"/>
            <a:r>
              <a:rPr lang="it-IT" dirty="0"/>
              <a:t>DESIGN DEL SISTEMA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73379B6-3223-21B7-7F57-D757257B81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8901" y="715437"/>
            <a:ext cx="11638238" cy="5427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fontAlgn="base">
              <a:lnSpc>
                <a:spcPct val="100000"/>
              </a:lnSpc>
              <a:buNone/>
              <a:tabLst/>
            </a:pPr>
            <a:r>
              <a:rPr lang="it-IT" altLang="it-IT" b="1" u="sng" dirty="0"/>
              <a:t>Obiettivi di design:</a:t>
            </a:r>
          </a:p>
          <a:p>
            <a:pPr fontAlgn="base"/>
            <a:r>
              <a:rPr lang="it-IT" altLang="it-IT" b="1" dirty="0"/>
              <a:t>Robustezza: </a:t>
            </a:r>
            <a:r>
              <a:rPr lang="it-IT" altLang="it-IT" dirty="0"/>
              <a:t>Il sistema è progettato per gestire input imprevisti tramite validazioni delle </a:t>
            </a:r>
            <a:r>
              <a:rPr lang="it-IT" altLang="it-IT" dirty="0" err="1"/>
              <a:t>form</a:t>
            </a:r>
            <a:r>
              <a:rPr lang="it-IT" altLang="it-IT" dirty="0"/>
              <a:t>.</a:t>
            </a:r>
            <a:endParaRPr lang="it-IT" altLang="it-IT" b="1" dirty="0"/>
          </a:p>
          <a:p>
            <a:pPr fontAlgn="base"/>
            <a:r>
              <a:rPr kumimoji="0" lang="it-IT" altLang="it-IT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Estensibilità: </a:t>
            </a:r>
            <a:r>
              <a:rPr kumimoji="0" lang="it-IT" altLang="it-IT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Possibilità di aggiungere nuove funzionalità o modificare quelle esistenti </a:t>
            </a:r>
            <a:br>
              <a:rPr kumimoji="0" lang="it-IT" altLang="it-IT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</a:br>
            <a:r>
              <a:rPr kumimoji="0" lang="it-IT" altLang="it-IT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senza compromettere il sistema.</a:t>
            </a:r>
            <a:endParaRPr lang="it-IT" altLang="it-IT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fontAlgn="base">
              <a:buNone/>
            </a:pPr>
            <a:r>
              <a:rPr lang="it-IT" altLang="it-IT" b="1" u="sng" dirty="0"/>
              <a:t>Scelte architetturali:</a:t>
            </a:r>
          </a:p>
          <a:p>
            <a:pPr fontAlgn="base"/>
            <a:r>
              <a:rPr lang="it-IT" altLang="it-IT" b="1" dirty="0"/>
              <a:t>Database relazionale: </a:t>
            </a:r>
            <a:r>
              <a:rPr kumimoji="0" lang="it-IT" altLang="it-IT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MySQL con accesso tramite JDBC.</a:t>
            </a:r>
            <a:endParaRPr lang="it-IT" altLang="it-IT" b="1" dirty="0"/>
          </a:p>
          <a:p>
            <a:pPr marR="0" lvl="0" fontAlgn="base">
              <a:lnSpc>
                <a:spcPct val="100000"/>
              </a:lnSpc>
              <a:tabLst/>
            </a:pPr>
            <a:r>
              <a:rPr lang="it-IT" altLang="it-IT" b="1" dirty="0"/>
              <a:t>Sincronizzazione della sessione: </a:t>
            </a:r>
            <a:r>
              <a:rPr lang="it-IT" altLang="it-IT" dirty="0"/>
              <a:t>Gestione delle sessioni HTTP per autenticazione utenti e carrello.</a:t>
            </a:r>
          </a:p>
          <a:p>
            <a:pPr marL="0" marR="0" lvl="0" indent="0" fontAlgn="base">
              <a:lnSpc>
                <a:spcPct val="100000"/>
              </a:lnSpc>
              <a:buNone/>
              <a:tabLst/>
            </a:pPr>
            <a:r>
              <a:rPr lang="it-IT" altLang="it-IT" b="1" u="sng" dirty="0"/>
              <a:t>Trade-off:</a:t>
            </a:r>
          </a:p>
          <a:p>
            <a:pPr marR="0" lvl="0" fontAlgn="base">
              <a:lnSpc>
                <a:spcPct val="100000"/>
              </a:lnSpc>
              <a:tabLst/>
            </a:pPr>
            <a:r>
              <a:rPr lang="it-IT" altLang="it-IT" b="1" dirty="0"/>
              <a:t>Validazione front-end: </a:t>
            </a:r>
            <a:r>
              <a:rPr lang="it-IT" altLang="it-IT" dirty="0"/>
              <a:t>Utilizzo di script per ridurre il carico sul server, evitando l'invio di </a:t>
            </a:r>
            <a:r>
              <a:rPr lang="it-IT" altLang="it-IT" dirty="0" err="1"/>
              <a:t>form</a:t>
            </a:r>
            <a:r>
              <a:rPr lang="it-IT" altLang="it-IT" dirty="0"/>
              <a:t> invalide.</a:t>
            </a:r>
          </a:p>
          <a:p>
            <a:pPr marR="0" lvl="0" fontAlgn="base">
              <a:lnSpc>
                <a:spcPct val="100000"/>
              </a:lnSpc>
              <a:tabLst/>
            </a:pPr>
            <a:r>
              <a:rPr lang="it-IT" altLang="it-IT" b="1" dirty="0"/>
              <a:t>Ottimizzazione delle risorse: </a:t>
            </a:r>
            <a:r>
              <a:rPr lang="it-IT" altLang="it-IT" dirty="0"/>
              <a:t>Riduzione della dimensione delle immagini per migliorare i tempi di caricamento delle pagine e risparmiare spazio di memoria</a:t>
            </a:r>
            <a:r>
              <a:rPr lang="it-IT" altLang="it-IT" sz="1800" dirty="0">
                <a:latin typeface="Arial" panose="020B0604020202020204" pitchFamily="34" charset="0"/>
              </a:rPr>
              <a:t>.</a:t>
            </a:r>
            <a:endParaRPr lang="it-IT" altLang="it-IT" dirty="0"/>
          </a:p>
        </p:txBody>
      </p:sp>
    </p:spTree>
    <p:extLst>
      <p:ext uri="{BB962C8B-B14F-4D97-AF65-F5344CB8AC3E}">
        <p14:creationId xmlns:p14="http://schemas.microsoft.com/office/powerpoint/2010/main" val="89333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690A1-D83F-E318-2BF4-9FE6ED92F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565128AC-C554-FB33-6003-5D2594FE3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12088"/>
            <a:ext cx="12192000" cy="1400530"/>
          </a:xfrm>
        </p:spPr>
        <p:txBody>
          <a:bodyPr/>
          <a:lstStyle/>
          <a:p>
            <a:pPr algn="ctr"/>
            <a:r>
              <a:rPr lang="it-IT" dirty="0"/>
              <a:t>TESTING DEL SISTEMA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C959B23-1CAB-A5D0-7225-093A59D7F2A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8901" y="1048862"/>
            <a:ext cx="11638238" cy="4760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fontAlgn="base">
              <a:lnSpc>
                <a:spcPct val="100000"/>
              </a:lnSpc>
              <a:buNone/>
              <a:tabLst/>
            </a:pPr>
            <a:r>
              <a:rPr lang="it-IT" altLang="it-IT" b="1" u="sng" dirty="0"/>
              <a:t>Tipi di test:</a:t>
            </a:r>
          </a:p>
          <a:p>
            <a:pPr fontAlgn="base"/>
            <a:r>
              <a:rPr lang="it-IT" b="1" dirty="0"/>
              <a:t>Unità e integrazione:</a:t>
            </a:r>
            <a:r>
              <a:rPr lang="it-IT" dirty="0"/>
              <a:t> Black-box testing (</a:t>
            </a:r>
            <a:r>
              <a:rPr lang="it-IT" dirty="0" err="1"/>
              <a:t>JUnit</a:t>
            </a:r>
            <a:r>
              <a:rPr lang="it-IT" dirty="0"/>
              <a:t>). </a:t>
            </a:r>
          </a:p>
          <a:p>
            <a:pPr fontAlgn="base"/>
            <a:r>
              <a:rPr lang="it-IT" b="1" dirty="0"/>
              <a:t>Sistema:</a:t>
            </a:r>
            <a:r>
              <a:rPr lang="it-IT" dirty="0"/>
              <a:t> Simulazioni degli input con </a:t>
            </a:r>
            <a:r>
              <a:rPr lang="it-IT" dirty="0" err="1"/>
              <a:t>Selenium</a:t>
            </a:r>
            <a:r>
              <a:rPr lang="it-IT" dirty="0"/>
              <a:t>.</a:t>
            </a:r>
            <a:endParaRPr lang="it-IT" altLang="it-IT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fontAlgn="base">
              <a:buNone/>
            </a:pPr>
            <a:endParaRPr lang="it-IT" altLang="it-IT" b="1" u="sng" dirty="0"/>
          </a:p>
          <a:p>
            <a:pPr marL="0" indent="0" fontAlgn="base">
              <a:buNone/>
            </a:pPr>
            <a:r>
              <a:rPr lang="it-IT" altLang="it-IT" b="1" u="sng" dirty="0"/>
              <a:t>Casi di test principali:</a:t>
            </a:r>
          </a:p>
          <a:p>
            <a:pPr fontAlgn="base"/>
            <a:r>
              <a:rPr lang="it-IT" altLang="it-IT" b="1" dirty="0"/>
              <a:t>Login utente.</a:t>
            </a:r>
          </a:p>
          <a:p>
            <a:pPr fontAlgn="base"/>
            <a:r>
              <a:rPr lang="it-IT" altLang="it-IT" b="1" dirty="0"/>
              <a:t>Registrazione nuovo utente.</a:t>
            </a:r>
          </a:p>
          <a:p>
            <a:pPr fontAlgn="base"/>
            <a:r>
              <a:rPr lang="it-IT" altLang="it-IT" b="1" dirty="0"/>
              <a:t>Aggiunta e ricerca di un libro nel catalogo.</a:t>
            </a:r>
          </a:p>
          <a:p>
            <a:pPr marL="0" marR="0" lvl="0" indent="0" fontAlgn="base">
              <a:lnSpc>
                <a:spcPct val="100000"/>
              </a:lnSpc>
              <a:buNone/>
              <a:tabLst/>
            </a:pPr>
            <a:endParaRPr lang="it-IT" altLang="it-IT" b="1" u="sng" dirty="0"/>
          </a:p>
          <a:p>
            <a:pPr marL="0" marR="0" lvl="0" indent="0" fontAlgn="base">
              <a:lnSpc>
                <a:spcPct val="100000"/>
              </a:lnSpc>
              <a:buNone/>
              <a:tabLst/>
            </a:pPr>
            <a:r>
              <a:rPr lang="it-IT" altLang="it-IT" b="1" u="sng" dirty="0"/>
              <a:t>Strumenti:</a:t>
            </a:r>
          </a:p>
          <a:p>
            <a:pPr marR="0" lvl="0" fontAlgn="base">
              <a:lnSpc>
                <a:spcPct val="100000"/>
              </a:lnSpc>
              <a:tabLst/>
            </a:pPr>
            <a:r>
              <a:rPr lang="it-IT" altLang="it-IT" b="1" dirty="0"/>
              <a:t>IDE Java EE, MySQL Server, </a:t>
            </a:r>
            <a:r>
              <a:rPr lang="it-IT" altLang="it-IT" b="1" dirty="0" err="1"/>
              <a:t>Selenium</a:t>
            </a:r>
            <a:r>
              <a:rPr lang="it-IT" altLang="it-IT" b="1" dirty="0"/>
              <a:t>, </a:t>
            </a:r>
            <a:r>
              <a:rPr lang="it-IT" altLang="it-IT" b="1" dirty="0" err="1"/>
              <a:t>JUnit</a:t>
            </a:r>
            <a:r>
              <a:rPr lang="it-IT" altLang="it-IT" b="1" dirty="0"/>
              <a:t>.</a:t>
            </a:r>
            <a:endParaRPr lang="it-IT" altLang="it-IT" dirty="0"/>
          </a:p>
        </p:txBody>
      </p:sp>
    </p:spTree>
    <p:extLst>
      <p:ext uri="{BB962C8B-B14F-4D97-AF65-F5344CB8AC3E}">
        <p14:creationId xmlns:p14="http://schemas.microsoft.com/office/powerpoint/2010/main" val="4908033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6E171E9-CEFA-4897-B321-F5846D9D4DFE}">
  <we:reference id="wa200005566" version="1.0.0.0" store="it-IT" storeType="OMEX"/>
  <we:alternateReferences>
    <we:reference id="wa200005566" version="1.0.0.0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</TotalTime>
  <Words>622</Words>
  <Application>Microsoft Office PowerPoint</Application>
  <PresentationFormat>Widescreen</PresentationFormat>
  <Paragraphs>94</Paragraphs>
  <Slides>18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3" baseType="lpstr">
      <vt:lpstr>Arial</vt:lpstr>
      <vt:lpstr>Century Gothic</vt:lpstr>
      <vt:lpstr>Wingdings</vt:lpstr>
      <vt:lpstr>Wingdings 3</vt:lpstr>
      <vt:lpstr>Ione</vt:lpstr>
      <vt:lpstr>PEEK A BOOK</vt:lpstr>
      <vt:lpstr>INTRODUZIONE AL PROGETTO</vt:lpstr>
      <vt:lpstr>PROBLEM STATEMENT</vt:lpstr>
      <vt:lpstr>REQUISITI FUNZIONALI</vt:lpstr>
      <vt:lpstr>REQUISITI NON FUNZIONALI</vt:lpstr>
      <vt:lpstr>ARCHITETTURA DEL SISTEMA</vt:lpstr>
      <vt:lpstr>ARCHITETTURA DEL SISTEMA</vt:lpstr>
      <vt:lpstr>DESIGN DEL SISTEMA</vt:lpstr>
      <vt:lpstr>TESTING DEL SISTEMA</vt:lpstr>
      <vt:lpstr>SCREENSHOT DEL SISTEMA  -  HOMEPAGE</vt:lpstr>
      <vt:lpstr>SCREENSHOT DEL SISTEMA  -  REGISTRAZIONE</vt:lpstr>
      <vt:lpstr>SCREENSHOT DEL SISTEMA  -  LOGIN</vt:lpstr>
      <vt:lpstr>SCREENSHOT DEL SISTEMA  -  AREA RISERVATA ADMIN</vt:lpstr>
      <vt:lpstr>SCREENSHOT DEL SISTEMA  -  AREA RISERVATA UTENTE GENERICO</vt:lpstr>
      <vt:lpstr>SCREENSHOT DEL SISTEMA  -  CARRELLO</vt:lpstr>
      <vt:lpstr>SCREENSHOT DEL SISTEMA  -  CARRELLO</vt:lpstr>
      <vt:lpstr>SCREENSHOT DEL SISTEMA  -  RISULTATI RICERCA</vt:lpstr>
      <vt:lpstr>SCREENSHOT DEL SISTEMA  -  CHECKOUT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DOMENICO IACOMINO</dc:creator>
  <cp:lastModifiedBy>DOMENICO IACOMINO</cp:lastModifiedBy>
  <cp:revision>2</cp:revision>
  <dcterms:created xsi:type="dcterms:W3CDTF">2024-11-21T16:08:24Z</dcterms:created>
  <dcterms:modified xsi:type="dcterms:W3CDTF">2024-11-28T17:36:25Z</dcterms:modified>
</cp:coreProperties>
</file>

<file path=docProps/thumbnail.jpeg>
</file>